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00050" y="1389208"/>
            <a:ext cx="5246359" cy="1508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94" b="1" spc="-2" kern="0" dirty="0">
                <a:solidFill>
                  <a:srgbClr val="003366"/>
                </a:solidFill>
              </a:rPr>
              <a:t>Education Loan</a:t>
            </a:r>
            <a:pPr algn="l" indent="0" marL="0">
              <a:lnSpc>
                <a:spcPts val="4000"/>
              </a:lnSpc>
              <a:buNone/>
            </a:pPr>
            <a:r>
              <a:rPr lang="en-US" sz="3294" b="1" spc="-2" kern="0" dirty="0">
                <a:solidFill>
                  <a:srgbClr val="003366"/>
                </a:solidFill>
              </a:rPr>
              <a:t>
</a:t>
            </a:r>
            <a:pPr algn="l" indent="0" marL="0">
              <a:lnSpc>
                <a:spcPts val="4000"/>
              </a:lnSpc>
              <a:buNone/>
            </a:pPr>
            <a:r>
              <a:rPr lang="en-US" sz="3294" b="1" spc="-2" kern="0" dirty="0">
                <a:solidFill>
                  <a:srgbClr val="003366"/>
                </a:solidFill>
              </a:rPr>
              <a:t>Comparison &amp;</a:t>
            </a:r>
            <a:pPr algn="l" indent="0" marL="0">
              <a:lnSpc>
                <a:spcPts val="4000"/>
              </a:lnSpc>
              <a:buNone/>
            </a:pPr>
            <a:r>
              <a:rPr lang="en-US" sz="3294" b="1" spc="-2" kern="0" dirty="0">
                <a:solidFill>
                  <a:srgbClr val="003366"/>
                </a:solidFill>
              </a:rPr>
              <a:t>
</a:t>
            </a:r>
            <a:pPr algn="l" indent="0" marL="0">
              <a:lnSpc>
                <a:spcPts val="4000"/>
              </a:lnSpc>
              <a:buNone/>
            </a:pPr>
            <a:r>
              <a:rPr lang="en-US" sz="3294" b="1" spc="-2" kern="0" dirty="0">
                <a:solidFill>
                  <a:srgbClr val="003366"/>
                </a:solidFill>
              </a:rPr>
              <a:t>2026 Trends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400050" y="3012235"/>
            <a:ext cx="4286250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333333"/>
                </a:solidFill>
              </a:rPr>
              <a:t>A Strategic Guide to Financing Higher Education</a:t>
            </a:r>
            <a:endParaRPr lang="en-US" sz="1704" dirty="0"/>
          </a:p>
        </p:txBody>
      </p:sp>
      <p:sp>
        <p:nvSpPr>
          <p:cNvPr id="5" name="Text 2"/>
          <p:cNvSpPr/>
          <p:nvPr/>
        </p:nvSpPr>
        <p:spPr>
          <a:xfrm>
            <a:off x="400050" y="3865913"/>
            <a:ext cx="524635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spc="2" kern="0" dirty="0">
                <a:solidFill>
                  <a:srgbClr val="FF4500"/>
                </a:solidFill>
              </a:rPr>
              <a:t>Based on 2026 Market Projections</a:t>
            </a:r>
            <a:endParaRPr lang="en-US" sz="987" dirty="0"/>
          </a:p>
        </p:txBody>
      </p:sp>
      <p:sp>
        <p:nvSpPr>
          <p:cNvPr id="6" name="Shape 3"/>
          <p:cNvSpPr/>
          <p:nvPr/>
        </p:nvSpPr>
        <p:spPr>
          <a:xfrm>
            <a:off x="5646409" y="0"/>
            <a:ext cx="3497591" cy="51435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7" name="Shape 4"/>
          <p:cNvSpPr/>
          <p:nvPr/>
        </p:nvSpPr>
        <p:spPr>
          <a:xfrm>
            <a:off x="5995029" y="1171575"/>
            <a:ext cx="2800350" cy="280035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29" y="1285875"/>
            <a:ext cx="25717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618353"/>
            <a:ext cx="8572500" cy="312539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spc="1" kern="0" dirty="0">
                <a:solidFill>
                  <a:srgbClr val="003366"/>
                </a:solidFill>
              </a:rPr>
              <a:t>2026 Market Context: Key Trends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571500" y="1406370"/>
            <a:ext cx="4714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"Higher for Longer" Rates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571500" y="1658187"/>
            <a:ext cx="4286250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Global financial outlook suggests interest rates will remain elevated, driven by U.S. Treasury yields. Borrowers should not expect a sharp drop in costs.</a:t>
            </a:r>
            <a:endParaRPr lang="en-US" sz="834" dirty="0"/>
          </a:p>
        </p:txBody>
      </p:sp>
      <p:sp>
        <p:nvSpPr>
          <p:cNvPr id="6" name="Text 3"/>
          <p:cNvSpPr/>
          <p:nvPr/>
        </p:nvSpPr>
        <p:spPr>
          <a:xfrm>
            <a:off x="571500" y="2252514"/>
            <a:ext cx="4714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NBFC Market Dominance</a:t>
            </a:r>
            <a:endParaRPr lang="en-US" sz="987" dirty="0"/>
          </a:p>
        </p:txBody>
      </p:sp>
      <p:sp>
        <p:nvSpPr>
          <p:cNvPr id="7" name="Text 4"/>
          <p:cNvSpPr/>
          <p:nvPr/>
        </p:nvSpPr>
        <p:spPr>
          <a:xfrm>
            <a:off x="571500" y="2504331"/>
            <a:ext cx="4286250" cy="5485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Non-Banking Financial Companies (NBFCs) are projected for significant growth due to faster processing, flexibility, and unsecured loan options for overseas education.</a:t>
            </a:r>
            <a:endParaRPr lang="en-US" sz="834" dirty="0"/>
          </a:p>
        </p:txBody>
      </p:sp>
      <p:sp>
        <p:nvSpPr>
          <p:cNvPr id="8" name="Text 5"/>
          <p:cNvSpPr/>
          <p:nvPr/>
        </p:nvSpPr>
        <p:spPr>
          <a:xfrm>
            <a:off x="571500" y="3281521"/>
            <a:ext cx="4714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Rupee Volatility Risk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571500" y="3533338"/>
            <a:ext cx="4286250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The projected fall of the Indian Rupee increases the effective cost of education abroad, making strategic loan choice critical.</a:t>
            </a:r>
            <a:endParaRPr lang="en-US" sz="834" dirty="0"/>
          </a:p>
        </p:txBody>
      </p:sp>
      <p:sp>
        <p:nvSpPr>
          <p:cNvPr id="10" name="Shape 7"/>
          <p:cNvSpPr/>
          <p:nvPr/>
        </p:nvSpPr>
        <p:spPr>
          <a:xfrm>
            <a:off x="5536406" y="1549245"/>
            <a:ext cx="3357563" cy="2643188"/>
          </a:xfrm>
          <a:prstGeom prst="rect">
            <a:avLst/>
          </a:prstGeom>
          <a:solidFill>
            <a:srgbClr val="003366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844" y="1620682"/>
            <a:ext cx="3214688" cy="25003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618353"/>
            <a:ext cx="8572500" cy="312539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spc="1" kern="0" dirty="0">
                <a:solidFill>
                  <a:srgbClr val="003366"/>
                </a:solidFill>
              </a:rPr>
              <a:t>The Three Pillars of Education Finance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571500" y="1406370"/>
            <a:ext cx="5357813" cy="231278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406370"/>
            <a:ext cx="1246389" cy="635794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1406370"/>
            <a:ext cx="1246389" cy="635794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Category</a:t>
            </a:r>
            <a:endParaRPr lang="en-US" sz="885" dirty="0"/>
          </a:p>
        </p:txBody>
      </p:sp>
      <p:sp>
        <p:nvSpPr>
          <p:cNvPr id="7" name="Shape 4"/>
          <p:cNvSpPr/>
          <p:nvPr/>
        </p:nvSpPr>
        <p:spPr>
          <a:xfrm>
            <a:off x="1817889" y="1406370"/>
            <a:ext cx="1338783" cy="635794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8" name="Text 5"/>
          <p:cNvSpPr/>
          <p:nvPr/>
        </p:nvSpPr>
        <p:spPr>
          <a:xfrm>
            <a:off x="1817889" y="1406370"/>
            <a:ext cx="1338783" cy="635794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Interest Rate (p.a.)</a:t>
            </a:r>
            <a:endParaRPr lang="en-US" sz="885" dirty="0"/>
          </a:p>
        </p:txBody>
      </p:sp>
      <p:sp>
        <p:nvSpPr>
          <p:cNvPr id="9" name="Shape 6"/>
          <p:cNvSpPr/>
          <p:nvPr/>
        </p:nvSpPr>
        <p:spPr>
          <a:xfrm>
            <a:off x="3156672" y="1406370"/>
            <a:ext cx="1399505" cy="635794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10" name="Text 7"/>
          <p:cNvSpPr/>
          <p:nvPr/>
        </p:nvSpPr>
        <p:spPr>
          <a:xfrm>
            <a:off x="3156672" y="1406370"/>
            <a:ext cx="1399505" cy="635794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Collateral</a:t>
            </a:r>
            <a:endParaRPr lang="en-US" sz="885" dirty="0"/>
          </a:p>
        </p:txBody>
      </p:sp>
      <p:sp>
        <p:nvSpPr>
          <p:cNvPr id="11" name="Shape 8"/>
          <p:cNvSpPr/>
          <p:nvPr/>
        </p:nvSpPr>
        <p:spPr>
          <a:xfrm>
            <a:off x="4556178" y="1406370"/>
            <a:ext cx="1373135" cy="635794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12" name="Text 9"/>
          <p:cNvSpPr/>
          <p:nvPr/>
        </p:nvSpPr>
        <p:spPr>
          <a:xfrm>
            <a:off x="4556178" y="1406370"/>
            <a:ext cx="1373135" cy="635794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Processing Speed</a:t>
            </a:r>
            <a:endParaRPr lang="en-US" sz="885" dirty="0"/>
          </a:p>
        </p:txBody>
      </p:sp>
      <p:sp>
        <p:nvSpPr>
          <p:cNvPr id="13" name="Shape 10"/>
          <p:cNvSpPr/>
          <p:nvPr/>
        </p:nvSpPr>
        <p:spPr>
          <a:xfrm>
            <a:off x="571500" y="2042164"/>
            <a:ext cx="1246389" cy="603647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14" name="Shape 11"/>
          <p:cNvSpPr/>
          <p:nvPr/>
        </p:nvSpPr>
        <p:spPr>
          <a:xfrm>
            <a:off x="571500" y="2631523"/>
            <a:ext cx="1246389" cy="14288"/>
          </a:xfrm>
          <a:prstGeom prst="rect">
            <a:avLst/>
          </a:prstGeom>
          <a:solidFill>
            <a:srgbClr val="F2F2F2"/>
          </a:solidFill>
          <a:ln/>
        </p:spPr>
      </p:sp>
      <p:sp>
        <p:nvSpPr>
          <p:cNvPr id="15" name="Text 12"/>
          <p:cNvSpPr/>
          <p:nvPr/>
        </p:nvSpPr>
        <p:spPr>
          <a:xfrm>
            <a:off x="571500" y="2042164"/>
            <a:ext cx="1246389" cy="603647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03366"/>
                </a:solidFill>
              </a:rPr>
              <a:t>Public Sector Banks</a:t>
            </a:r>
            <a:endParaRPr lang="en-US" sz="784" dirty="0"/>
          </a:p>
        </p:txBody>
      </p:sp>
      <p:sp>
        <p:nvSpPr>
          <p:cNvPr id="16" name="Text 13"/>
          <p:cNvSpPr/>
          <p:nvPr/>
        </p:nvSpPr>
        <p:spPr>
          <a:xfrm>
            <a:off x="1817889" y="2042164"/>
            <a:ext cx="1338783" cy="596503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4500"/>
                </a:solidFill>
              </a:rPr>
              <a:t>8.50% - 11.25%</a:t>
            </a:r>
            <a:endParaRPr lang="en-US" sz="784" dirty="0"/>
          </a:p>
        </p:txBody>
      </p:sp>
      <p:sp>
        <p:nvSpPr>
          <p:cNvPr id="17" name="Text 14"/>
          <p:cNvSpPr/>
          <p:nvPr/>
        </p:nvSpPr>
        <p:spPr>
          <a:xfrm>
            <a:off x="3156672" y="2042164"/>
            <a:ext cx="1399505" cy="596503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Mandatory &gt; ₹7.5L</a:t>
            </a:r>
            <a:endParaRPr lang="en-US" sz="834" dirty="0"/>
          </a:p>
        </p:txBody>
      </p:sp>
      <p:sp>
        <p:nvSpPr>
          <p:cNvPr id="18" name="Text 15"/>
          <p:cNvSpPr/>
          <p:nvPr/>
        </p:nvSpPr>
        <p:spPr>
          <a:xfrm>
            <a:off x="4556178" y="2042164"/>
            <a:ext cx="1373135" cy="596503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Slow (4-6 weeks)</a:t>
            </a:r>
            <a:endParaRPr lang="en-US" sz="834" dirty="0"/>
          </a:p>
        </p:txBody>
      </p:sp>
      <p:sp>
        <p:nvSpPr>
          <p:cNvPr id="19" name="Shape 16"/>
          <p:cNvSpPr/>
          <p:nvPr/>
        </p:nvSpPr>
        <p:spPr>
          <a:xfrm>
            <a:off x="571500" y="2638667"/>
            <a:ext cx="1246389" cy="610791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20" name="Shape 17"/>
          <p:cNvSpPr/>
          <p:nvPr/>
        </p:nvSpPr>
        <p:spPr>
          <a:xfrm>
            <a:off x="571500" y="3235170"/>
            <a:ext cx="1246389" cy="14288"/>
          </a:xfrm>
          <a:prstGeom prst="rect">
            <a:avLst/>
          </a:prstGeom>
          <a:solidFill>
            <a:srgbClr val="F2F2F2"/>
          </a:solidFill>
          <a:ln/>
        </p:spPr>
      </p:sp>
      <p:sp>
        <p:nvSpPr>
          <p:cNvPr id="21" name="Text 18"/>
          <p:cNvSpPr/>
          <p:nvPr/>
        </p:nvSpPr>
        <p:spPr>
          <a:xfrm>
            <a:off x="571500" y="2638667"/>
            <a:ext cx="1246389" cy="610791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03366"/>
                </a:solidFill>
              </a:rPr>
              <a:t>Private Banks</a:t>
            </a:r>
            <a:endParaRPr lang="en-US" sz="784" dirty="0"/>
          </a:p>
        </p:txBody>
      </p:sp>
      <p:sp>
        <p:nvSpPr>
          <p:cNvPr id="22" name="Text 19"/>
          <p:cNvSpPr/>
          <p:nvPr/>
        </p:nvSpPr>
        <p:spPr>
          <a:xfrm>
            <a:off x="1817889" y="2638667"/>
            <a:ext cx="1338783" cy="610791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9.25% - 12.50%</a:t>
            </a:r>
            <a:endParaRPr lang="en-US" sz="834" dirty="0"/>
          </a:p>
        </p:txBody>
      </p:sp>
      <p:sp>
        <p:nvSpPr>
          <p:cNvPr id="23" name="Text 20"/>
          <p:cNvSpPr/>
          <p:nvPr/>
        </p:nvSpPr>
        <p:spPr>
          <a:xfrm>
            <a:off x="3156672" y="2638667"/>
            <a:ext cx="1399505" cy="610791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Varies; often required</a:t>
            </a:r>
            <a:endParaRPr lang="en-US" sz="834" dirty="0"/>
          </a:p>
        </p:txBody>
      </p:sp>
      <p:sp>
        <p:nvSpPr>
          <p:cNvPr id="24" name="Text 21"/>
          <p:cNvSpPr/>
          <p:nvPr/>
        </p:nvSpPr>
        <p:spPr>
          <a:xfrm>
            <a:off x="4556178" y="2638667"/>
            <a:ext cx="1373135" cy="610791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Moderate (2-3 weeks)</a:t>
            </a:r>
            <a:endParaRPr lang="en-US" sz="834" dirty="0"/>
          </a:p>
        </p:txBody>
      </p:sp>
      <p:sp>
        <p:nvSpPr>
          <p:cNvPr id="25" name="Shape 22"/>
          <p:cNvSpPr/>
          <p:nvPr/>
        </p:nvSpPr>
        <p:spPr>
          <a:xfrm>
            <a:off x="571500" y="3249457"/>
            <a:ext cx="1246389" cy="455414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26" name="Shape 23"/>
          <p:cNvSpPr/>
          <p:nvPr/>
        </p:nvSpPr>
        <p:spPr>
          <a:xfrm>
            <a:off x="571500" y="3690584"/>
            <a:ext cx="1246389" cy="14288"/>
          </a:xfrm>
          <a:prstGeom prst="rect">
            <a:avLst/>
          </a:prstGeom>
          <a:solidFill>
            <a:srgbClr val="F2F2F2"/>
          </a:solidFill>
          <a:ln/>
        </p:spPr>
      </p:sp>
      <p:sp>
        <p:nvSpPr>
          <p:cNvPr id="27" name="Text 24"/>
          <p:cNvSpPr/>
          <p:nvPr/>
        </p:nvSpPr>
        <p:spPr>
          <a:xfrm>
            <a:off x="571500" y="3249457"/>
            <a:ext cx="1246389" cy="455414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03366"/>
                </a:solidFill>
              </a:rPr>
              <a:t>NBFCs</a:t>
            </a:r>
            <a:endParaRPr lang="en-US" sz="784" dirty="0"/>
          </a:p>
        </p:txBody>
      </p:sp>
      <p:sp>
        <p:nvSpPr>
          <p:cNvPr id="28" name="Text 25"/>
          <p:cNvSpPr/>
          <p:nvPr/>
        </p:nvSpPr>
        <p:spPr>
          <a:xfrm>
            <a:off x="1817889" y="3249457"/>
            <a:ext cx="1338783" cy="455414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9.95% - 16.50%</a:t>
            </a:r>
            <a:endParaRPr lang="en-US" sz="834" dirty="0"/>
          </a:p>
        </p:txBody>
      </p:sp>
      <p:sp>
        <p:nvSpPr>
          <p:cNvPr id="29" name="Text 26"/>
          <p:cNvSpPr/>
          <p:nvPr/>
        </p:nvSpPr>
        <p:spPr>
          <a:xfrm>
            <a:off x="3156672" y="3249457"/>
            <a:ext cx="1399505" cy="455414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Flexible/Unsecured</a:t>
            </a:r>
            <a:endParaRPr lang="en-US" sz="834" dirty="0"/>
          </a:p>
        </p:txBody>
      </p:sp>
      <p:sp>
        <p:nvSpPr>
          <p:cNvPr id="30" name="Text 27"/>
          <p:cNvSpPr/>
          <p:nvPr/>
        </p:nvSpPr>
        <p:spPr>
          <a:xfrm>
            <a:off x="4556178" y="3249457"/>
            <a:ext cx="1373135" cy="455414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4500"/>
                </a:solidFill>
              </a:rPr>
              <a:t>Fastest (1-2 weeks)</a:t>
            </a:r>
            <a:endParaRPr lang="en-US" sz="784" dirty="0"/>
          </a:p>
        </p:txBody>
      </p:sp>
      <p:pic>
        <p:nvPicPr>
          <p:cNvPr id="3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1477807"/>
            <a:ext cx="2500313" cy="25003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618353"/>
            <a:ext cx="4714875" cy="625078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spc="1" kern="0" dirty="0">
                <a:solidFill>
                  <a:srgbClr val="003366"/>
                </a:solidFill>
              </a:rPr>
              <a:t>Public Sector Banks (PSBs):</a:t>
            </a:r>
            <a:pPr algn="l" indent="0" marL="0">
              <a:lnSpc>
                <a:spcPts val="2200"/>
              </a:lnSpc>
              <a:buNone/>
            </a:pPr>
            <a:r>
              <a:rPr lang="en-US" sz="1602" b="1" spc="1" kern="0" dirty="0">
                <a:solidFill>
                  <a:srgbClr val="003366"/>
                </a:solidFill>
              </a:rPr>
              <a:t>
</a:t>
            </a:r>
            <a:pPr algn="l" indent="0" marL="0">
              <a:lnSpc>
                <a:spcPts val="2200"/>
              </a:lnSpc>
              <a:buNone/>
            </a:pPr>
            <a:r>
              <a:rPr lang="en-US" sz="1602" b="1" spc="1" kern="0" dirty="0">
                <a:solidFill>
                  <a:srgbClr val="003366"/>
                </a:solidFill>
              </a:rPr>
              <a:t>The Cost Advantage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571500" y="1586331"/>
            <a:ext cx="4714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Key Advantage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571500" y="1838148"/>
            <a:ext cx="3571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Lowest Interest Rates in the market. For example, 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4500"/>
                </a:solidFill>
              </a:rPr>
              <a:t>SBI Global Ed-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4500"/>
                </a:solidFill>
              </a:rPr>
              <a:t>Vantage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 starts at approximately 8.90% p.a.</a:t>
            </a:r>
            <a:endParaRPr lang="en-US" sz="834" dirty="0"/>
          </a:p>
        </p:txBody>
      </p:sp>
      <p:sp>
        <p:nvSpPr>
          <p:cNvPr id="6" name="Text 3"/>
          <p:cNvSpPr/>
          <p:nvPr/>
        </p:nvSpPr>
        <p:spPr>
          <a:xfrm>
            <a:off x="571500" y="2409648"/>
            <a:ext cx="4714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Loan Limits</a:t>
            </a:r>
            <a:endParaRPr lang="en-US" sz="987" dirty="0"/>
          </a:p>
        </p:txBody>
      </p:sp>
      <p:sp>
        <p:nvSpPr>
          <p:cNvPr id="7" name="Text 4"/>
          <p:cNvSpPr/>
          <p:nvPr/>
        </p:nvSpPr>
        <p:spPr>
          <a:xfrm>
            <a:off x="571500" y="2661465"/>
            <a:ext cx="3571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Highest available limits, often reaching up to 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4500"/>
                </a:solidFill>
              </a:rPr>
              <a:t>₹3 Crore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, making 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them ideal for high-value international education.</a:t>
            </a:r>
            <a:endParaRPr lang="en-US" sz="834" dirty="0"/>
          </a:p>
        </p:txBody>
      </p:sp>
      <p:sp>
        <p:nvSpPr>
          <p:cNvPr id="8" name="Text 5"/>
          <p:cNvSpPr/>
          <p:nvPr/>
        </p:nvSpPr>
        <p:spPr>
          <a:xfrm>
            <a:off x="571500" y="3232965"/>
            <a:ext cx="4714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The Trade-Off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571500" y="3484783"/>
            <a:ext cx="3571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FF4500"/>
                </a:solidFill>
              </a:rPr>
              <a:t>Mandatory Collateral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 is required for most loans above ₹7.5 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Lakhs, and processing times are typically longer (4-6 weeks).</a:t>
            </a:r>
            <a:endParaRPr lang="en-US" sz="784" dirty="0"/>
          </a:p>
        </p:txBody>
      </p:sp>
      <p:sp>
        <p:nvSpPr>
          <p:cNvPr id="10" name="Text 7"/>
          <p:cNvSpPr/>
          <p:nvPr/>
        </p:nvSpPr>
        <p:spPr>
          <a:xfrm>
            <a:off x="571500" y="4056283"/>
            <a:ext cx="4714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Best For</a:t>
            </a:r>
            <a:endParaRPr lang="en-US" sz="987" dirty="0"/>
          </a:p>
        </p:txBody>
      </p:sp>
      <p:sp>
        <p:nvSpPr>
          <p:cNvPr id="11" name="Text 8"/>
          <p:cNvSpPr/>
          <p:nvPr/>
        </p:nvSpPr>
        <p:spPr>
          <a:xfrm>
            <a:off x="571500" y="4308100"/>
            <a:ext cx="3571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Students with available collateral who prioritize the absolute lowest cost of borrowing over speed of processing.</a:t>
            </a:r>
            <a:endParaRPr lang="en-US" sz="834" dirty="0"/>
          </a:p>
        </p:txBody>
      </p:sp>
      <p:sp>
        <p:nvSpPr>
          <p:cNvPr id="12" name="Shape 9"/>
          <p:cNvSpPr/>
          <p:nvPr/>
        </p:nvSpPr>
        <p:spPr>
          <a:xfrm>
            <a:off x="5286375" y="0"/>
            <a:ext cx="3857625" cy="51435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13" name="Shape 10"/>
          <p:cNvSpPr/>
          <p:nvPr/>
        </p:nvSpPr>
        <p:spPr>
          <a:xfrm>
            <a:off x="5414963" y="342900"/>
            <a:ext cx="3600450" cy="44577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88" y="428625"/>
            <a:ext cx="3429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96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618353"/>
            <a:ext cx="8572500" cy="312539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spc="1" kern="0" dirty="0">
                <a:solidFill>
                  <a:srgbClr val="003366"/>
                </a:solidFill>
              </a:rPr>
              <a:t>NBFCs: Flexibility and Speed at a Premium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571500" y="1406370"/>
            <a:ext cx="4714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Key Advantage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571500" y="1658187"/>
            <a:ext cx="3929063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333333"/>
                </a:solidFill>
              </a:rPr>
              <a:t>Unsecured Loans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 for high amounts and 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333333"/>
                </a:solidFill>
              </a:rPr>
              <a:t>Fastest Processing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 (1-2 weeks). 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Ideal for students without collateral or urgent deadlines.</a:t>
            </a:r>
            <a:endParaRPr lang="en-US" sz="784" dirty="0"/>
          </a:p>
        </p:txBody>
      </p:sp>
      <p:sp>
        <p:nvSpPr>
          <p:cNvPr id="6" name="Text 3"/>
          <p:cNvSpPr/>
          <p:nvPr/>
        </p:nvSpPr>
        <p:spPr>
          <a:xfrm>
            <a:off x="571500" y="2252514"/>
            <a:ext cx="4714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Maximum Flexibility</a:t>
            </a:r>
            <a:endParaRPr lang="en-US" sz="987" dirty="0"/>
          </a:p>
        </p:txBody>
      </p:sp>
      <p:sp>
        <p:nvSpPr>
          <p:cNvPr id="7" name="Text 4"/>
          <p:cNvSpPr/>
          <p:nvPr/>
        </p:nvSpPr>
        <p:spPr>
          <a:xfrm>
            <a:off x="571500" y="2504331"/>
            <a:ext cx="3929063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Covers holistic costs including travel, equipment, and living expenses. Offers the longest repayment periods in the market (up to 17 years).</a:t>
            </a:r>
            <a:endParaRPr lang="en-US" sz="834" dirty="0"/>
          </a:p>
        </p:txBody>
      </p:sp>
      <p:sp>
        <p:nvSpPr>
          <p:cNvPr id="8" name="Text 5"/>
          <p:cNvSpPr/>
          <p:nvPr/>
        </p:nvSpPr>
        <p:spPr>
          <a:xfrm>
            <a:off x="571500" y="3098657"/>
            <a:ext cx="47148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The Trade-Off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571500" y="3350475"/>
            <a:ext cx="3929063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333333"/>
                </a:solidFill>
              </a:rPr>
              <a:t>Highest Interest Rate Range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 (up to 16.50%) and higher processing fees 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(1-2%). Costs are significantly higher over the long term.</a:t>
            </a:r>
            <a:endParaRPr lang="en-US" sz="784" dirty="0"/>
          </a:p>
        </p:txBody>
      </p:sp>
      <p:sp>
        <p:nvSpPr>
          <p:cNvPr id="10" name="Shape 7"/>
          <p:cNvSpPr/>
          <p:nvPr/>
        </p:nvSpPr>
        <p:spPr>
          <a:xfrm>
            <a:off x="5429250" y="1406370"/>
            <a:ext cx="3571875" cy="2428875"/>
          </a:xfrm>
          <a:prstGeom prst="rect">
            <a:avLst/>
          </a:prstGeom>
          <a:solidFill>
            <a:srgbClr val="003366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88" y="1477807"/>
            <a:ext cx="3429000" cy="228600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5329238" y="4120995"/>
            <a:ext cx="3771900" cy="10287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13" name="Text 9"/>
          <p:cNvSpPr/>
          <p:nvPr/>
        </p:nvSpPr>
        <p:spPr>
          <a:xfrm>
            <a:off x="5500688" y="4292445"/>
            <a:ext cx="342900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4500"/>
                </a:solidFill>
              </a:rPr>
              <a:t>Best Suited For</a:t>
            </a:r>
            <a:endParaRPr lang="en-US" sz="885" dirty="0"/>
          </a:p>
        </p:txBody>
      </p:sp>
      <p:sp>
        <p:nvSpPr>
          <p:cNvPr id="14" name="Text 10"/>
          <p:cNvSpPr/>
          <p:nvPr/>
        </p:nvSpPr>
        <p:spPr>
          <a:xfrm>
            <a:off x="5500688" y="4553192"/>
            <a:ext cx="3429000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F2F2F2"/>
                </a:solidFill>
              </a:rPr>
              <a:t>Students needing high-value, unsecured loans for study abroad with urgent timelines and a requirement for maximum cost coverage.</a:t>
            </a:r>
            <a:endParaRPr lang="en-US" sz="8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357188"/>
            <a:ext cx="8715375" cy="312539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spc="1" kern="0" dirty="0">
                <a:solidFill>
                  <a:srgbClr val="003366"/>
                </a:solidFill>
              </a:rPr>
              <a:t>Detailed Comparison: PSBs vs. Private Banks vs. NBFCs</a:t>
            </a:r>
            <a:endParaRPr lang="en-US" sz="1602" dirty="0"/>
          </a:p>
        </p:txBody>
      </p:sp>
      <p:sp>
        <p:nvSpPr>
          <p:cNvPr id="4" name="Shape 1"/>
          <p:cNvSpPr/>
          <p:nvPr/>
        </p:nvSpPr>
        <p:spPr>
          <a:xfrm>
            <a:off x="428625" y="884039"/>
            <a:ext cx="5857875" cy="304664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432197" y="887611"/>
            <a:ext cx="1507331" cy="532209"/>
          </a:xfrm>
          <a:prstGeom prst="rect">
            <a:avLst/>
          </a:prstGeom>
          <a:solidFill>
            <a:srgbClr val="003366"/>
          </a:solidFill>
          <a:ln w="9144">
            <a:solidFill>
              <a:srgbClr val="33333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32197" y="887611"/>
            <a:ext cx="1507331" cy="53220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Feature</a:t>
            </a:r>
            <a:endParaRPr lang="en-US" sz="784" dirty="0"/>
          </a:p>
        </p:txBody>
      </p:sp>
      <p:sp>
        <p:nvSpPr>
          <p:cNvPr id="7" name="Shape 4"/>
          <p:cNvSpPr/>
          <p:nvPr/>
        </p:nvSpPr>
        <p:spPr>
          <a:xfrm>
            <a:off x="1935956" y="887611"/>
            <a:ext cx="1448981" cy="532209"/>
          </a:xfrm>
          <a:prstGeom prst="rect">
            <a:avLst/>
          </a:prstGeom>
          <a:solidFill>
            <a:srgbClr val="003366"/>
          </a:solidFill>
          <a:ln w="9144">
            <a:solidFill>
              <a:srgbClr val="33333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935956" y="887611"/>
            <a:ext cx="1448981" cy="53220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Public Sector Banks</a:t>
            </a:r>
            <a:endParaRPr lang="en-US" sz="784" dirty="0"/>
          </a:p>
        </p:txBody>
      </p:sp>
      <p:sp>
        <p:nvSpPr>
          <p:cNvPr id="9" name="Shape 6"/>
          <p:cNvSpPr/>
          <p:nvPr/>
        </p:nvSpPr>
        <p:spPr>
          <a:xfrm>
            <a:off x="3382566" y="887611"/>
            <a:ext cx="1450181" cy="528638"/>
          </a:xfrm>
          <a:prstGeom prst="rect">
            <a:avLst/>
          </a:prstGeom>
          <a:solidFill>
            <a:srgbClr val="003366"/>
          </a:solidFill>
          <a:ln w="9144">
            <a:solidFill>
              <a:srgbClr val="33333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382566" y="887611"/>
            <a:ext cx="1450181" cy="52863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Private Banks</a:t>
            </a:r>
            <a:endParaRPr lang="en-US" sz="784" dirty="0"/>
          </a:p>
        </p:txBody>
      </p:sp>
      <p:sp>
        <p:nvSpPr>
          <p:cNvPr id="11" name="Shape 8"/>
          <p:cNvSpPr/>
          <p:nvPr/>
        </p:nvSpPr>
        <p:spPr>
          <a:xfrm>
            <a:off x="4832747" y="887611"/>
            <a:ext cx="1450181" cy="528638"/>
          </a:xfrm>
          <a:prstGeom prst="rect">
            <a:avLst/>
          </a:prstGeom>
          <a:solidFill>
            <a:srgbClr val="003366"/>
          </a:solidFill>
          <a:ln w="9144">
            <a:solidFill>
              <a:srgbClr val="33333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832747" y="887611"/>
            <a:ext cx="1450181" cy="52863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NBFCs</a:t>
            </a:r>
            <a:endParaRPr lang="en-US" sz="784" dirty="0"/>
          </a:p>
        </p:txBody>
      </p:sp>
      <p:sp>
        <p:nvSpPr>
          <p:cNvPr id="13" name="Shape 10"/>
          <p:cNvSpPr/>
          <p:nvPr/>
        </p:nvSpPr>
        <p:spPr>
          <a:xfrm>
            <a:off x="432197" y="1412677"/>
            <a:ext cx="1500188" cy="361457"/>
          </a:xfrm>
          <a:prstGeom prst="rect">
            <a:avLst/>
          </a:prstGeom>
          <a:solidFill>
            <a:srgbClr val="E6E6E6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32197" y="1412677"/>
            <a:ext cx="1500188" cy="361457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634" b="1" dirty="0">
                <a:solidFill>
                  <a:srgbClr val="003366"/>
                </a:solidFill>
              </a:rPr>
              <a:t>Interest Rate (p.a.)</a:t>
            </a:r>
            <a:endParaRPr lang="en-US" sz="634" dirty="0"/>
          </a:p>
        </p:txBody>
      </p:sp>
      <p:sp>
        <p:nvSpPr>
          <p:cNvPr id="15" name="Text 12"/>
          <p:cNvSpPr/>
          <p:nvPr/>
        </p:nvSpPr>
        <p:spPr>
          <a:xfrm>
            <a:off x="1932384" y="1412677"/>
            <a:ext cx="1450181" cy="361457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683" b="1" dirty="0">
                <a:solidFill>
                  <a:srgbClr val="FF4500"/>
                </a:solidFill>
              </a:rPr>
              <a:t>8.50% - 11.25%</a:t>
            </a:r>
            <a:endParaRPr lang="en-US" sz="683" dirty="0"/>
          </a:p>
        </p:txBody>
      </p:sp>
      <p:sp>
        <p:nvSpPr>
          <p:cNvPr id="16" name="Text 13"/>
          <p:cNvSpPr/>
          <p:nvPr/>
        </p:nvSpPr>
        <p:spPr>
          <a:xfrm>
            <a:off x="3382566" y="1412677"/>
            <a:ext cx="1450181" cy="361457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9.25% - 12.50%</a:t>
            </a:r>
            <a:endParaRPr lang="en-US" sz="727" dirty="0"/>
          </a:p>
        </p:txBody>
      </p:sp>
      <p:sp>
        <p:nvSpPr>
          <p:cNvPr id="17" name="Text 14"/>
          <p:cNvSpPr/>
          <p:nvPr/>
        </p:nvSpPr>
        <p:spPr>
          <a:xfrm>
            <a:off x="4832747" y="1412677"/>
            <a:ext cx="1450181" cy="361457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9.95% - 16.50%</a:t>
            </a:r>
            <a:endParaRPr lang="en-US" sz="727" dirty="0"/>
          </a:p>
        </p:txBody>
      </p:sp>
      <p:sp>
        <p:nvSpPr>
          <p:cNvPr id="18" name="Shape 15"/>
          <p:cNvSpPr/>
          <p:nvPr/>
        </p:nvSpPr>
        <p:spPr>
          <a:xfrm>
            <a:off x="432197" y="1774134"/>
            <a:ext cx="1500188" cy="641459"/>
          </a:xfrm>
          <a:prstGeom prst="rect">
            <a:avLst/>
          </a:prstGeom>
          <a:solidFill>
            <a:srgbClr val="E6E6E6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32197" y="1774134"/>
            <a:ext cx="1500188" cy="64145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634" b="1" dirty="0">
                <a:solidFill>
                  <a:srgbClr val="003366"/>
                </a:solidFill>
              </a:rPr>
              <a:t>Collateral</a:t>
            </a:r>
            <a:endParaRPr lang="en-US" sz="634" dirty="0"/>
          </a:p>
        </p:txBody>
      </p:sp>
      <p:sp>
        <p:nvSpPr>
          <p:cNvPr id="20" name="Text 17"/>
          <p:cNvSpPr/>
          <p:nvPr/>
        </p:nvSpPr>
        <p:spPr>
          <a:xfrm>
            <a:off x="1932384" y="1774134"/>
            <a:ext cx="1450181" cy="64145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Mandatory for loans above ₹7.5 Lakhs</a:t>
            </a:r>
            <a:endParaRPr lang="en-US" sz="727" dirty="0"/>
          </a:p>
        </p:txBody>
      </p:sp>
      <p:sp>
        <p:nvSpPr>
          <p:cNvPr id="21" name="Text 18"/>
          <p:cNvSpPr/>
          <p:nvPr/>
        </p:nvSpPr>
        <p:spPr>
          <a:xfrm>
            <a:off x="3382566" y="1774134"/>
            <a:ext cx="1450181" cy="64145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Varies; often required for high-value loans</a:t>
            </a:r>
            <a:endParaRPr lang="en-US" sz="727" dirty="0"/>
          </a:p>
        </p:txBody>
      </p:sp>
      <p:sp>
        <p:nvSpPr>
          <p:cNvPr id="22" name="Text 19"/>
          <p:cNvSpPr/>
          <p:nvPr/>
        </p:nvSpPr>
        <p:spPr>
          <a:xfrm>
            <a:off x="4832747" y="1774134"/>
            <a:ext cx="1450181" cy="64145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Flexible; High loan amounts available without collateral</a:t>
            </a:r>
            <a:endParaRPr lang="en-US" sz="727" dirty="0"/>
          </a:p>
        </p:txBody>
      </p:sp>
      <p:sp>
        <p:nvSpPr>
          <p:cNvPr id="23" name="Shape 20"/>
          <p:cNvSpPr/>
          <p:nvPr/>
        </p:nvSpPr>
        <p:spPr>
          <a:xfrm>
            <a:off x="432197" y="2415592"/>
            <a:ext cx="1500188" cy="361457"/>
          </a:xfrm>
          <a:prstGeom prst="rect">
            <a:avLst/>
          </a:prstGeom>
          <a:solidFill>
            <a:srgbClr val="E6E6E6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432197" y="2415592"/>
            <a:ext cx="1500188" cy="361457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634" b="1" dirty="0">
                <a:solidFill>
                  <a:srgbClr val="003366"/>
                </a:solidFill>
              </a:rPr>
              <a:t>Processing Time</a:t>
            </a:r>
            <a:endParaRPr lang="en-US" sz="634" dirty="0"/>
          </a:p>
        </p:txBody>
      </p:sp>
      <p:sp>
        <p:nvSpPr>
          <p:cNvPr id="25" name="Text 22"/>
          <p:cNvSpPr/>
          <p:nvPr/>
        </p:nvSpPr>
        <p:spPr>
          <a:xfrm>
            <a:off x="1932384" y="2415592"/>
            <a:ext cx="1450181" cy="361457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Longer (4-6 weeks)</a:t>
            </a:r>
            <a:endParaRPr lang="en-US" sz="727" dirty="0"/>
          </a:p>
        </p:txBody>
      </p:sp>
      <p:sp>
        <p:nvSpPr>
          <p:cNvPr id="26" name="Text 23"/>
          <p:cNvSpPr/>
          <p:nvPr/>
        </p:nvSpPr>
        <p:spPr>
          <a:xfrm>
            <a:off x="3382566" y="2415592"/>
            <a:ext cx="1450181" cy="361457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Moderate (2-3 weeks)</a:t>
            </a:r>
            <a:endParaRPr lang="en-US" sz="727" dirty="0"/>
          </a:p>
        </p:txBody>
      </p:sp>
      <p:sp>
        <p:nvSpPr>
          <p:cNvPr id="27" name="Text 24"/>
          <p:cNvSpPr/>
          <p:nvPr/>
        </p:nvSpPr>
        <p:spPr>
          <a:xfrm>
            <a:off x="4832747" y="2415592"/>
            <a:ext cx="1450181" cy="361457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683" b="1" dirty="0">
                <a:solidFill>
                  <a:srgbClr val="FF4500"/>
                </a:solidFill>
              </a:rPr>
              <a:t>Fastest (1-2 weeks)</a:t>
            </a:r>
            <a:endParaRPr lang="en-US" sz="683" dirty="0"/>
          </a:p>
        </p:txBody>
      </p:sp>
      <p:sp>
        <p:nvSpPr>
          <p:cNvPr id="28" name="Shape 25"/>
          <p:cNvSpPr/>
          <p:nvPr/>
        </p:nvSpPr>
        <p:spPr>
          <a:xfrm>
            <a:off x="432197" y="2777049"/>
            <a:ext cx="1500188" cy="501458"/>
          </a:xfrm>
          <a:prstGeom prst="rect">
            <a:avLst/>
          </a:prstGeom>
          <a:solidFill>
            <a:srgbClr val="E6E6E6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432197" y="2777049"/>
            <a:ext cx="1500188" cy="50145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634" b="1" dirty="0">
                <a:solidFill>
                  <a:srgbClr val="003366"/>
                </a:solidFill>
              </a:rPr>
              <a:t>Processing Fee</a:t>
            </a:r>
            <a:endParaRPr lang="en-US" sz="634" dirty="0"/>
          </a:p>
        </p:txBody>
      </p:sp>
      <p:sp>
        <p:nvSpPr>
          <p:cNvPr id="30" name="Text 27"/>
          <p:cNvSpPr/>
          <p:nvPr/>
        </p:nvSpPr>
        <p:spPr>
          <a:xfrm>
            <a:off x="1932384" y="2777049"/>
            <a:ext cx="1450181" cy="50145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Low (e.g., SBI: ₹10,000 + GST)</a:t>
            </a:r>
            <a:endParaRPr lang="en-US" sz="727" dirty="0"/>
          </a:p>
        </p:txBody>
      </p:sp>
      <p:sp>
        <p:nvSpPr>
          <p:cNvPr id="31" name="Text 28"/>
          <p:cNvSpPr/>
          <p:nvPr/>
        </p:nvSpPr>
        <p:spPr>
          <a:xfrm>
            <a:off x="3382566" y="2777049"/>
            <a:ext cx="1450181" cy="50145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Moderate (Up to 1% + GST)</a:t>
            </a:r>
            <a:endParaRPr lang="en-US" sz="727" dirty="0"/>
          </a:p>
        </p:txBody>
      </p:sp>
      <p:sp>
        <p:nvSpPr>
          <p:cNvPr id="32" name="Text 29"/>
          <p:cNvSpPr/>
          <p:nvPr/>
        </p:nvSpPr>
        <p:spPr>
          <a:xfrm>
            <a:off x="4832747" y="2777049"/>
            <a:ext cx="1450181" cy="501458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High (1% - 2% of loan amount)</a:t>
            </a:r>
            <a:endParaRPr lang="en-US" sz="727" dirty="0"/>
          </a:p>
        </p:txBody>
      </p:sp>
      <p:sp>
        <p:nvSpPr>
          <p:cNvPr id="33" name="Shape 30"/>
          <p:cNvSpPr/>
          <p:nvPr/>
        </p:nvSpPr>
        <p:spPr>
          <a:xfrm>
            <a:off x="432197" y="3278507"/>
            <a:ext cx="1500188" cy="641459"/>
          </a:xfrm>
          <a:prstGeom prst="rect">
            <a:avLst/>
          </a:prstGeom>
          <a:solidFill>
            <a:srgbClr val="E6E6E6"/>
          </a:solidFill>
          <a:ln w="9144">
            <a:solidFill>
              <a:srgbClr val="CCCCCC"/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432197" y="3278507"/>
            <a:ext cx="1500188" cy="64145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634" b="1" dirty="0">
                <a:solidFill>
                  <a:srgbClr val="003366"/>
                </a:solidFill>
              </a:rPr>
              <a:t>Best Suited For</a:t>
            </a:r>
            <a:endParaRPr lang="en-US" sz="634" dirty="0"/>
          </a:p>
        </p:txBody>
      </p:sp>
      <p:sp>
        <p:nvSpPr>
          <p:cNvPr id="35" name="Text 32"/>
          <p:cNvSpPr/>
          <p:nvPr/>
        </p:nvSpPr>
        <p:spPr>
          <a:xfrm>
            <a:off x="1928813" y="3278507"/>
            <a:ext cx="1451353" cy="64145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Lowest cost, long tenure, collateral available.</a:t>
            </a:r>
            <a:endParaRPr lang="en-US" sz="727" dirty="0"/>
          </a:p>
        </p:txBody>
      </p:sp>
      <p:sp>
        <p:nvSpPr>
          <p:cNvPr id="36" name="Text 33"/>
          <p:cNvSpPr/>
          <p:nvPr/>
        </p:nvSpPr>
        <p:spPr>
          <a:xfrm>
            <a:off x="3380166" y="3278507"/>
            <a:ext cx="1451353" cy="64145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Balance of competitive rates and faster service.</a:t>
            </a:r>
            <a:endParaRPr lang="en-US" sz="727" dirty="0"/>
          </a:p>
        </p:txBody>
      </p:sp>
      <p:sp>
        <p:nvSpPr>
          <p:cNvPr id="37" name="Text 34"/>
          <p:cNvSpPr/>
          <p:nvPr/>
        </p:nvSpPr>
        <p:spPr>
          <a:xfrm>
            <a:off x="4831519" y="3278507"/>
            <a:ext cx="1451409" cy="64145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333333"/>
                </a:solidFill>
              </a:rPr>
              <a:t>Flexibility, high approval, urgent timelines, no collateral.</a:t>
            </a:r>
            <a:endParaRPr lang="en-US" sz="727" dirty="0"/>
          </a:p>
        </p:txBody>
      </p:sp>
      <p:sp>
        <p:nvSpPr>
          <p:cNvPr id="38" name="Shape 35"/>
          <p:cNvSpPr/>
          <p:nvPr/>
        </p:nvSpPr>
        <p:spPr>
          <a:xfrm>
            <a:off x="6500813" y="884039"/>
            <a:ext cx="2214563" cy="3286125"/>
          </a:xfrm>
          <a:prstGeom prst="rect">
            <a:avLst/>
          </a:prstGeom>
          <a:solidFill>
            <a:srgbClr val="003366"/>
          </a:solidFill>
          <a:ln/>
        </p:spPr>
      </p:sp>
      <p:pic>
        <p:nvPicPr>
          <p:cNvPr id="3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531" y="919758"/>
            <a:ext cx="2143125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806044"/>
            <a:ext cx="5143500" cy="625078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spc="1" kern="0" dirty="0">
                <a:solidFill>
                  <a:srgbClr val="003366"/>
                </a:solidFill>
              </a:rPr>
              <a:t>Conclusion: Strategic Choice for Borrowers</a:t>
            </a:r>
            <a:endParaRPr lang="en-US" sz="1602" dirty="0"/>
          </a:p>
        </p:txBody>
      </p:sp>
      <p:sp>
        <p:nvSpPr>
          <p:cNvPr id="4" name="Text 1"/>
          <p:cNvSpPr/>
          <p:nvPr/>
        </p:nvSpPr>
        <p:spPr>
          <a:xfrm>
            <a:off x="571500" y="1716872"/>
            <a:ext cx="4286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Choose PSBs (e.g., SBI)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571500" y="1968689"/>
            <a:ext cx="428625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If you have collateral and can afford a longer processing time.</a:t>
            </a:r>
            <a:endParaRPr lang="en-US" sz="834" dirty="0"/>
          </a:p>
        </p:txBody>
      </p:sp>
      <p:sp>
        <p:nvSpPr>
          <p:cNvPr id="6" name="Text 3"/>
          <p:cNvSpPr/>
          <p:nvPr/>
        </p:nvSpPr>
        <p:spPr>
          <a:xfrm>
            <a:off x="571500" y="2208702"/>
            <a:ext cx="138904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FF4500"/>
                </a:solidFill>
              </a:rPr>
              <a:t>Focus: Cost Savings</a:t>
            </a:r>
            <a:endParaRPr lang="en-US" sz="784" dirty="0"/>
          </a:p>
        </p:txBody>
      </p:sp>
      <p:sp>
        <p:nvSpPr>
          <p:cNvPr id="7" name="Text 4"/>
          <p:cNvSpPr/>
          <p:nvPr/>
        </p:nvSpPr>
        <p:spPr>
          <a:xfrm>
            <a:off x="571500" y="2592679"/>
            <a:ext cx="4286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Choose Private Banks (e.g., HDFC/ICICI)</a:t>
            </a:r>
            <a:endParaRPr lang="en-US" sz="987" dirty="0"/>
          </a:p>
        </p:txBody>
      </p:sp>
      <p:sp>
        <p:nvSpPr>
          <p:cNvPr id="8" name="Text 5"/>
          <p:cNvSpPr/>
          <p:nvPr/>
        </p:nvSpPr>
        <p:spPr>
          <a:xfrm>
            <a:off x="571500" y="2844496"/>
            <a:ext cx="4286250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If you need a good balance of competitive rates and faster, digital service.</a:t>
            </a:r>
            <a:endParaRPr lang="en-US" sz="834" dirty="0"/>
          </a:p>
        </p:txBody>
      </p:sp>
      <p:sp>
        <p:nvSpPr>
          <p:cNvPr id="9" name="Text 6"/>
          <p:cNvSpPr/>
          <p:nvPr/>
        </p:nvSpPr>
        <p:spPr>
          <a:xfrm>
            <a:off x="571500" y="3084509"/>
            <a:ext cx="121198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FF4500"/>
                </a:solidFill>
              </a:rPr>
              <a:t>Focus: Efficiency</a:t>
            </a:r>
            <a:endParaRPr lang="en-US" sz="784" dirty="0"/>
          </a:p>
        </p:txBody>
      </p:sp>
      <p:sp>
        <p:nvSpPr>
          <p:cNvPr id="10" name="Text 7"/>
          <p:cNvSpPr/>
          <p:nvPr/>
        </p:nvSpPr>
        <p:spPr>
          <a:xfrm>
            <a:off x="571500" y="3468486"/>
            <a:ext cx="4286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3366"/>
                </a:solidFill>
              </a:rPr>
              <a:t>Choose NBFCs (e.g., Credila/Avanse)</a:t>
            </a:r>
            <a:endParaRPr lang="en-US" sz="987" dirty="0"/>
          </a:p>
        </p:txBody>
      </p:sp>
      <p:sp>
        <p:nvSpPr>
          <p:cNvPr id="11" name="Text 8"/>
          <p:cNvSpPr/>
          <p:nvPr/>
        </p:nvSpPr>
        <p:spPr>
          <a:xfrm>
            <a:off x="571500" y="3720303"/>
            <a:ext cx="4286250" cy="3657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If you require an unsecured loan for a high amount, need maximum flexibility, or have an urgent deadline.</a:t>
            </a:r>
            <a:endParaRPr lang="en-US" sz="834" dirty="0"/>
          </a:p>
        </p:txBody>
      </p:sp>
      <p:sp>
        <p:nvSpPr>
          <p:cNvPr id="12" name="Text 9"/>
          <p:cNvSpPr/>
          <p:nvPr/>
        </p:nvSpPr>
        <p:spPr>
          <a:xfrm>
            <a:off x="571500" y="4143180"/>
            <a:ext cx="179634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FF4500"/>
                </a:solidFill>
              </a:rPr>
              <a:t>Focus: Flexibility &amp; Speed</a:t>
            </a:r>
            <a:endParaRPr lang="en-US" sz="784" dirty="0"/>
          </a:p>
        </p:txBody>
      </p:sp>
      <p:sp>
        <p:nvSpPr>
          <p:cNvPr id="13" name="Shape 10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003366"/>
          </a:solidFill>
          <a:ln/>
        </p:spPr>
      </p:sp>
      <p:sp>
        <p:nvSpPr>
          <p:cNvPr id="14" name="Shape 11"/>
          <p:cNvSpPr/>
          <p:nvPr/>
        </p:nvSpPr>
        <p:spPr>
          <a:xfrm>
            <a:off x="5857875" y="1000125"/>
            <a:ext cx="3143250" cy="314325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11430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2025-12-29T06:14:42Z</dcterms:created>
  <dcterms:modified xsi:type="dcterms:W3CDTF">2025-12-29T06:14:42Z</dcterms:modified>
</cp:coreProperties>
</file>